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2" r:id="rId2"/>
    <p:sldId id="388" r:id="rId3"/>
    <p:sldId id="389" r:id="rId4"/>
    <p:sldId id="390" r:id="rId5"/>
    <p:sldId id="296" r:id="rId6"/>
    <p:sldId id="378" r:id="rId7"/>
    <p:sldId id="391" r:id="rId8"/>
    <p:sldId id="380" r:id="rId9"/>
    <p:sldId id="381" r:id="rId10"/>
    <p:sldId id="382" r:id="rId11"/>
    <p:sldId id="383" r:id="rId12"/>
    <p:sldId id="384" r:id="rId13"/>
    <p:sldId id="385" r:id="rId14"/>
    <p:sldId id="393" r:id="rId15"/>
    <p:sldId id="372" r:id="rId16"/>
    <p:sldId id="293" r:id="rId17"/>
    <p:sldId id="387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Z CARLOS" initials="LC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42A"/>
    <a:srgbClr val="450A27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8502" autoAdjust="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60BB6-33F4-4EE3-B357-1AF4325A15FC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B6613-1075-4AFA-9631-96C923CAD9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30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6862E3-61CC-4D24-877C-5693AC06D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DECDF61-2AEF-4352-9B1E-4612E88ED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F27ADC6-C66F-474E-A623-80EAF5F4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C6DF50A-0AB6-4C24-AA45-7FC9C4CE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B3F1C0D-4A17-4A0F-95FF-641E1B05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57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A362D9-9F72-4A84-A526-8650B8A6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139159D2-E635-4DD6-9A52-AEE9699F0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7A18A3D-3B1F-47E1-8903-F87D6CE6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792F769-3A2D-4EC7-B71D-5B10137C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0C01049-573E-4845-87AF-433B2BF6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70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54948DB-0B83-446F-9A49-40481DA5E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269AFF42-3BAE-4980-B2F7-37780A727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882BB74-07B2-4A8D-9B04-3681DA66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23A3E1C-008C-44F3-B389-8C31E567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07ACC67-BF36-4E6D-814E-83A99FE51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93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solidFill>
          <a:srgbClr val="030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 userDrawn="1"/>
        </p:nvSpPr>
        <p:spPr>
          <a:xfrm>
            <a:off x="7300192" y="5945408"/>
            <a:ext cx="4859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portaldeboaspraticas.iff.fiocruz.br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0" y="2494175"/>
            <a:ext cx="12192000" cy="2569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3859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2"/>
          <p:cNvSpPr>
            <a:spLocks/>
          </p:cNvSpPr>
          <p:nvPr userDrawn="1"/>
        </p:nvSpPr>
        <p:spPr bwMode="auto">
          <a:xfrm>
            <a:off x="0" y="0"/>
            <a:ext cx="12192000" cy="1041400"/>
          </a:xfrm>
          <a:custGeom>
            <a:avLst/>
            <a:gdLst>
              <a:gd name="T0" fmla="*/ 0 w 29156"/>
              <a:gd name="T1" fmla="*/ 0 h 2714"/>
              <a:gd name="T2" fmla="*/ 29156 w 29156"/>
              <a:gd name="T3" fmla="*/ 0 h 2714"/>
              <a:gd name="T4" fmla="*/ 29156 w 29156"/>
              <a:gd name="T5" fmla="*/ 1714 h 2714"/>
              <a:gd name="T6" fmla="*/ 28156 w 29156"/>
              <a:gd name="T7" fmla="*/ 2714 h 2714"/>
              <a:gd name="T8" fmla="*/ 0 w 29156"/>
              <a:gd name="T9" fmla="*/ 2714 h 2714"/>
              <a:gd name="T10" fmla="*/ 0 w 29156"/>
              <a:gd name="T11" fmla="*/ 0 h 2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156" h="2714">
                <a:moveTo>
                  <a:pt x="0" y="0"/>
                </a:moveTo>
                <a:lnTo>
                  <a:pt x="29156" y="0"/>
                </a:lnTo>
                <a:lnTo>
                  <a:pt x="29156" y="1714"/>
                </a:lnTo>
                <a:cubicBezTo>
                  <a:pt x="29156" y="2264"/>
                  <a:pt x="28706" y="2714"/>
                  <a:pt x="28156" y="2714"/>
                </a:cubicBezTo>
                <a:lnTo>
                  <a:pt x="0" y="2714"/>
                </a:lnTo>
                <a:lnTo>
                  <a:pt x="0" y="0"/>
                </a:lnTo>
                <a:close/>
              </a:path>
            </a:pathLst>
          </a:custGeom>
          <a:solidFill>
            <a:srgbClr val="030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Freeform 12"/>
          <p:cNvSpPr>
            <a:spLocks/>
          </p:cNvSpPr>
          <p:nvPr userDrawn="1"/>
        </p:nvSpPr>
        <p:spPr bwMode="auto">
          <a:xfrm flipH="1" flipV="1">
            <a:off x="8471405" y="6390213"/>
            <a:ext cx="3720595" cy="481431"/>
          </a:xfrm>
          <a:custGeom>
            <a:avLst/>
            <a:gdLst>
              <a:gd name="T0" fmla="*/ 0 w 29156"/>
              <a:gd name="T1" fmla="*/ 0 h 2714"/>
              <a:gd name="T2" fmla="*/ 29156 w 29156"/>
              <a:gd name="T3" fmla="*/ 0 h 2714"/>
              <a:gd name="T4" fmla="*/ 29156 w 29156"/>
              <a:gd name="T5" fmla="*/ 1714 h 2714"/>
              <a:gd name="T6" fmla="*/ 28156 w 29156"/>
              <a:gd name="T7" fmla="*/ 2714 h 2714"/>
              <a:gd name="T8" fmla="*/ 0 w 29156"/>
              <a:gd name="T9" fmla="*/ 2714 h 2714"/>
              <a:gd name="T10" fmla="*/ 0 w 29156"/>
              <a:gd name="T11" fmla="*/ 0 h 2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156" h="2714">
                <a:moveTo>
                  <a:pt x="0" y="0"/>
                </a:moveTo>
                <a:lnTo>
                  <a:pt x="29156" y="0"/>
                </a:lnTo>
                <a:lnTo>
                  <a:pt x="29156" y="1714"/>
                </a:lnTo>
                <a:cubicBezTo>
                  <a:pt x="29156" y="2264"/>
                  <a:pt x="28706" y="2714"/>
                  <a:pt x="28156" y="2714"/>
                </a:cubicBezTo>
                <a:lnTo>
                  <a:pt x="0" y="271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8647047" y="6475158"/>
            <a:ext cx="3328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portaldeboaspraticas.iff.fiocruz.br</a:t>
            </a:r>
            <a:endParaRPr lang="pt-BR" sz="1600" b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3729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2"/>
          <p:cNvSpPr>
            <a:spLocks/>
          </p:cNvSpPr>
          <p:nvPr userDrawn="1"/>
        </p:nvSpPr>
        <p:spPr bwMode="auto">
          <a:xfrm>
            <a:off x="0" y="0"/>
            <a:ext cx="12192000" cy="1041400"/>
          </a:xfrm>
          <a:custGeom>
            <a:avLst/>
            <a:gdLst>
              <a:gd name="T0" fmla="*/ 0 w 29156"/>
              <a:gd name="T1" fmla="*/ 0 h 2714"/>
              <a:gd name="T2" fmla="*/ 29156 w 29156"/>
              <a:gd name="T3" fmla="*/ 0 h 2714"/>
              <a:gd name="T4" fmla="*/ 29156 w 29156"/>
              <a:gd name="T5" fmla="*/ 1714 h 2714"/>
              <a:gd name="T6" fmla="*/ 28156 w 29156"/>
              <a:gd name="T7" fmla="*/ 2714 h 2714"/>
              <a:gd name="T8" fmla="*/ 0 w 29156"/>
              <a:gd name="T9" fmla="*/ 2714 h 2714"/>
              <a:gd name="T10" fmla="*/ 0 w 29156"/>
              <a:gd name="T11" fmla="*/ 0 h 2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156" h="2714">
                <a:moveTo>
                  <a:pt x="0" y="0"/>
                </a:moveTo>
                <a:lnTo>
                  <a:pt x="29156" y="0"/>
                </a:lnTo>
                <a:lnTo>
                  <a:pt x="29156" y="1714"/>
                </a:lnTo>
                <a:cubicBezTo>
                  <a:pt x="29156" y="2264"/>
                  <a:pt x="28706" y="2714"/>
                  <a:pt x="28156" y="2714"/>
                </a:cubicBezTo>
                <a:lnTo>
                  <a:pt x="0" y="2714"/>
                </a:lnTo>
                <a:lnTo>
                  <a:pt x="0" y="0"/>
                </a:lnTo>
                <a:close/>
              </a:path>
            </a:pathLst>
          </a:custGeom>
          <a:solidFill>
            <a:srgbClr val="030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" name="Seta para a direita 27"/>
          <p:cNvSpPr/>
          <p:nvPr userDrawn="1"/>
        </p:nvSpPr>
        <p:spPr>
          <a:xfrm>
            <a:off x="0" y="1041400"/>
            <a:ext cx="2170406" cy="4788848"/>
          </a:xfrm>
          <a:prstGeom prst="rightArrow">
            <a:avLst>
              <a:gd name="adj1" fmla="val 49091"/>
              <a:gd name="adj2" fmla="val 99372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ubtítulo 2">
            <a:extLst>
              <a:ext uri="{FF2B5EF4-FFF2-40B4-BE49-F238E27FC236}">
                <a16:creationId xmlns="" xmlns:a16="http://schemas.microsoft.com/office/drawing/2014/main" id="{8DECDF61-2AEF-4352-9B1E-4612E88ED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351" y="1239838"/>
            <a:ext cx="9415424" cy="439896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pt-BR" sz="36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pt-BR" dirty="0"/>
              <a:t>Clique para editar o estilo do subtítulo Mestre</a:t>
            </a:r>
          </a:p>
        </p:txBody>
      </p:sp>
      <p:sp>
        <p:nvSpPr>
          <p:cNvPr id="13" name="Freeform 12"/>
          <p:cNvSpPr>
            <a:spLocks/>
          </p:cNvSpPr>
          <p:nvPr userDrawn="1"/>
        </p:nvSpPr>
        <p:spPr bwMode="auto">
          <a:xfrm flipH="1" flipV="1">
            <a:off x="8471405" y="6390213"/>
            <a:ext cx="3720595" cy="481431"/>
          </a:xfrm>
          <a:custGeom>
            <a:avLst/>
            <a:gdLst>
              <a:gd name="T0" fmla="*/ 0 w 29156"/>
              <a:gd name="T1" fmla="*/ 0 h 2714"/>
              <a:gd name="T2" fmla="*/ 29156 w 29156"/>
              <a:gd name="T3" fmla="*/ 0 h 2714"/>
              <a:gd name="T4" fmla="*/ 29156 w 29156"/>
              <a:gd name="T5" fmla="*/ 1714 h 2714"/>
              <a:gd name="T6" fmla="*/ 28156 w 29156"/>
              <a:gd name="T7" fmla="*/ 2714 h 2714"/>
              <a:gd name="T8" fmla="*/ 0 w 29156"/>
              <a:gd name="T9" fmla="*/ 2714 h 2714"/>
              <a:gd name="T10" fmla="*/ 0 w 29156"/>
              <a:gd name="T11" fmla="*/ 0 h 2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156" h="2714">
                <a:moveTo>
                  <a:pt x="0" y="0"/>
                </a:moveTo>
                <a:lnTo>
                  <a:pt x="29156" y="0"/>
                </a:lnTo>
                <a:lnTo>
                  <a:pt x="29156" y="1714"/>
                </a:lnTo>
                <a:cubicBezTo>
                  <a:pt x="29156" y="2264"/>
                  <a:pt x="28706" y="2714"/>
                  <a:pt x="28156" y="2714"/>
                </a:cubicBezTo>
                <a:lnTo>
                  <a:pt x="0" y="271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" name="CaixaDeTexto 7"/>
          <p:cNvSpPr txBox="1"/>
          <p:nvPr userDrawn="1"/>
        </p:nvSpPr>
        <p:spPr>
          <a:xfrm>
            <a:off x="8647047" y="6475158"/>
            <a:ext cx="3328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portaldeboaspraticas.iff.fiocruz.br</a:t>
            </a:r>
            <a:endParaRPr lang="pt-BR" sz="1600" b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466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beçalho da Seção">
    <p:bg>
      <p:bgPr>
        <a:solidFill>
          <a:srgbClr val="030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aixaDeTexto 110"/>
          <p:cNvSpPr txBox="1"/>
          <p:nvPr userDrawn="1"/>
        </p:nvSpPr>
        <p:spPr>
          <a:xfrm>
            <a:off x="7300192" y="5945408"/>
            <a:ext cx="4859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+mn-lt"/>
              </a:rPr>
              <a:t>portaldeboaspraticas.iff.fiocruz.br</a:t>
            </a:r>
            <a:endParaRPr lang="pt-BR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4" name="Título 1"/>
          <p:cNvSpPr>
            <a:spLocks noGrp="1"/>
          </p:cNvSpPr>
          <p:nvPr>
            <p:ph type="title"/>
          </p:nvPr>
        </p:nvSpPr>
        <p:spPr>
          <a:xfrm>
            <a:off x="0" y="2110668"/>
            <a:ext cx="12192000" cy="990515"/>
          </a:xfrm>
          <a:prstGeom prst="rect">
            <a:avLst/>
          </a:prstGeo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125" name="Round Same Side Corner Rectangle 2"/>
          <p:cNvSpPr/>
          <p:nvPr userDrawn="1"/>
        </p:nvSpPr>
        <p:spPr>
          <a:xfrm rot="5400000">
            <a:off x="4149376" y="561885"/>
            <a:ext cx="714617" cy="9013371"/>
          </a:xfrm>
          <a:prstGeom prst="round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627063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dirty="0" smtClean="0">
                <a:solidFill>
                  <a:srgbClr val="03042A"/>
                </a:solidFill>
              </a:rPr>
              <a:t>Aprofunde seus conhecimentos acessando artigos disponíveis na biblioteca do Portal.</a:t>
            </a:r>
          </a:p>
        </p:txBody>
      </p:sp>
    </p:spTree>
    <p:extLst>
      <p:ext uri="{BB962C8B-B14F-4D97-AF65-F5344CB8AC3E}">
        <p14:creationId xmlns:p14="http://schemas.microsoft.com/office/powerpoint/2010/main" val="4008937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067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55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66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33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CD614AE-E7A5-4392-B391-837591C0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D560A5D-75B8-4AD2-A6A5-90AE99077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6C2228B-418E-4AC7-83A6-05B11030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59D118B-C6A4-4C5E-B28A-8FABB8B9F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5869A30-F668-4099-ADC5-B23A8DE0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438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07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49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1A9438-D56F-4334-8A0D-6F08140BBB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6E078F-B064-4C3A-96C4-0958294100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280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652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086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47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379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5745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837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1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3550A34-C88A-420C-87C9-7C913274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58225F2-FEB5-4695-B1A0-A9AE27D76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42177E5-A851-466E-B07B-82170474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D851B33-4E62-4684-8B32-9E07B02C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9EC0604-A642-4A7F-847C-E75CD96E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1272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943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83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716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EB0E-F931-456E-9CFA-6787B2EFA1B6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BAD7-ECC3-4B48-B339-E918B0A7F7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4418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3317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8198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366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301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7303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3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34F0C4D-2758-45A5-91C4-DA10F892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209776B-621E-4425-B953-4654B9A6A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B1FE9160-B314-4C05-BEBB-4487D4767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BCCF63EF-E7CF-461E-91E5-E307F925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7406971C-1064-4F9B-89C0-46FCC8CA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1303F98-247F-4FA2-AAE9-0F2C581D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5935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0728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8882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6754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6831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FBB9-28BE-4A97-9C64-2E0F0074B0F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08A00-03FF-4FCE-BCA5-050215EDA9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814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656749" y="1680377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17200" y="1986432"/>
            <a:ext cx="11157600" cy="410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7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4D38F2-0218-4CB7-A64A-69BC9228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788672F3-52DC-4AA5-9EC2-A8487A985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E6989F8-A5E1-410D-BD8B-6B824FA27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255CB796-1320-4877-B147-DDF904870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59452992-9112-44BA-8EBA-829BEFE69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8FCE68C2-E64C-4034-A580-B4897774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A2571958-AF27-4925-8302-159EA6759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5200CE93-1D93-4C59-ACA4-667D38A56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58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44F198-4034-40E0-9E5E-E600DF50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C3C23E69-F13A-40A8-9B8B-1E6CA793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2DEF0215-2055-43F1-A065-DCD9C2EA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4B9EB64B-B8A7-4913-93FA-C2CF275B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97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FEF4B61A-9EAC-4118-B1E4-1837E39F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F63171B9-3EBF-4816-A524-C7845E3F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AC31FACC-3022-4B8A-882C-C594F522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2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A444300-FAA7-4AF0-9BEF-0A1D9769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F1D614A-044B-4822-A25B-A85A36C3D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145E325E-37F6-441F-B630-9224C9AE8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5014A413-85D2-46DF-A369-C06B8B71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F476E5A-8179-4953-8845-61F0E26C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B8DB60F-C574-4255-830C-16AA37EA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30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35C1D50-9EC6-458D-ABD3-A954684DE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21F3F3B-8C3E-4A80-996F-973444317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AC173F10-CBCD-4AE2-84A1-588B2AD01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FBB69CCD-0D94-4078-B7B2-57257D1B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30F50A4A-DF67-4851-A7B8-90E5E0AA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54C34693-5A6E-4081-A858-CD6C3F79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02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F44B793E-346E-4830-AC21-041A041AE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8A7C4254-C476-43EA-9B0D-D92B9E57C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035DCEA-3425-4072-BCDA-AB1AD94B8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52B77-6E3D-4E91-AEEC-5C8D993C6B22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8126D51-A988-49FE-85F4-41C10908A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F13F1D1-35F7-4874-A32D-A0A89B928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2697-631E-4466-87F6-5DD578F7A2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47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94" r:id="rId13"/>
    <p:sldLayoutId id="2147483695" r:id="rId14"/>
    <p:sldLayoutId id="2147483696" r:id="rId15"/>
    <p:sldLayoutId id="2147483665" r:id="rId16"/>
    <p:sldLayoutId id="2147483664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7" r:id="rId4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5000"/>
                <a:lumOff val="55000"/>
              </a:schemeClr>
            </a:gs>
            <a:gs pos="48000">
              <a:schemeClr val="accent2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7800" y="1086384"/>
            <a:ext cx="11083636" cy="34195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b="1" dirty="0" smtClean="0">
                <a:solidFill>
                  <a:srgbClr val="03042A"/>
                </a:solidFill>
              </a:rPr>
              <a:t>MODELO PADRÃO PARA </a:t>
            </a:r>
            <a:br>
              <a:rPr lang="pt-BR" sz="3200" b="1" dirty="0" smtClean="0">
                <a:solidFill>
                  <a:srgbClr val="03042A"/>
                </a:solidFill>
              </a:rPr>
            </a:br>
            <a:r>
              <a:rPr lang="pt-BR" sz="3200" b="1" dirty="0" smtClean="0">
                <a:solidFill>
                  <a:srgbClr val="03042A"/>
                </a:solidFill>
              </a:rPr>
              <a:t>ELABORAÇÃO DE APRESENTAÇÃO DE SLIDES PARA O </a:t>
            </a:r>
            <a:br>
              <a:rPr lang="pt-BR" sz="3200" b="1" dirty="0" smtClean="0">
                <a:solidFill>
                  <a:srgbClr val="03042A"/>
                </a:solidFill>
              </a:rPr>
            </a:br>
            <a:r>
              <a:rPr lang="pt-BR" sz="3200" b="1" dirty="0" smtClean="0">
                <a:solidFill>
                  <a:srgbClr val="03042A"/>
                </a:solidFill>
              </a:rPr>
              <a:t>PORTAL DE BOAS PRÁTICAS EM SAÚDE DA MULHER, DA CRIANÇA E DO ADOLESCENTE</a:t>
            </a:r>
            <a:endParaRPr lang="pt-BR" sz="3200" b="1" dirty="0">
              <a:solidFill>
                <a:srgbClr val="03042A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0" y="6061522"/>
            <a:ext cx="12159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03042A"/>
                </a:solidFill>
                <a:latin typeface="+mn-lt"/>
              </a:rPr>
              <a:t>portaldeboaspraticas.iff.fiocruz.br</a:t>
            </a:r>
            <a:endParaRPr lang="pt-BR" sz="2400" b="1" dirty="0">
              <a:solidFill>
                <a:srgbClr val="03042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739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1105" y="1171241"/>
            <a:ext cx="10515600" cy="66959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População-alvo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348919" y="1957975"/>
            <a:ext cx="114660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Utilizar somente quando aplicável ao tema está sendo abordado.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13610" y="1477282"/>
            <a:ext cx="11153274" cy="448343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Desenvolvimento do tema</a:t>
            </a:r>
          </a:p>
        </p:txBody>
      </p:sp>
    </p:spTree>
    <p:extLst>
      <p:ext uri="{BB962C8B-B14F-4D97-AF65-F5344CB8AC3E}">
        <p14:creationId xmlns:p14="http://schemas.microsoft.com/office/powerpoint/2010/main" val="1492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1106" y="1399841"/>
            <a:ext cx="10515600" cy="1325563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Abordagem dos temas transversais sobre o conteúdo dessa apresentação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Mensagem principal da aula</a:t>
            </a:r>
          </a:p>
        </p:txBody>
      </p:sp>
    </p:spTree>
    <p:extLst>
      <p:ext uri="{BB962C8B-B14F-4D97-AF65-F5344CB8AC3E}">
        <p14:creationId xmlns:p14="http://schemas.microsoft.com/office/powerpoint/2010/main" val="186854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2224" y="137837"/>
            <a:ext cx="4193930" cy="591925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PALAVRAS-CHAVE</a:t>
            </a:r>
            <a:endParaRPr lang="pt-BR" sz="2200" dirty="0"/>
          </a:p>
        </p:txBody>
      </p:sp>
      <p:sp>
        <p:nvSpPr>
          <p:cNvPr id="4" name="Retângulo 3"/>
          <p:cNvSpPr/>
          <p:nvPr/>
        </p:nvSpPr>
        <p:spPr>
          <a:xfrm>
            <a:off x="278424" y="729762"/>
            <a:ext cx="117230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</a:rPr>
              <a:t>Ajude a equipe do Portal a classificar corretamente esse conteúdo. Indique abaixo uma lista de até </a:t>
            </a:r>
            <a:r>
              <a:rPr lang="pt-BR" dirty="0" smtClean="0">
                <a:solidFill>
                  <a:schemeClr val="bg1"/>
                </a:solidFill>
              </a:rPr>
              <a:t>20 </a:t>
            </a:r>
            <a:r>
              <a:rPr lang="pt-BR" dirty="0">
                <a:solidFill>
                  <a:schemeClr val="bg1"/>
                </a:solidFill>
              </a:rPr>
              <a:t>palavras-chave relacionadas ao seu </a:t>
            </a:r>
            <a:r>
              <a:rPr lang="pt-BR" dirty="0" smtClean="0">
                <a:solidFill>
                  <a:schemeClr val="bg1"/>
                </a:solidFill>
              </a:rPr>
              <a:t>tema.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É </a:t>
            </a:r>
            <a:r>
              <a:rPr lang="pt-BR" dirty="0">
                <a:solidFill>
                  <a:schemeClr val="bg1"/>
                </a:solidFill>
              </a:rPr>
              <a:t>importante que cada uma delas tenha sentido em si, de modo que seja evitados termos muito gerais como “saúde” e privilegiados temas mais específicos como “prolapso uterino”, por exemplo</a:t>
            </a:r>
            <a:r>
              <a:rPr lang="pt-BR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Muitas vezes há várias maneiras de nos referirmos a um mesmo tema, é importante indicar abaixo essas diferentes maneiras; nosso conteúdo tem abrangência nacional.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2224" y="2825262"/>
            <a:ext cx="11723076" cy="313932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Primeira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Segunda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Terceira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Quarta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Quinta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Sexta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Sétima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Oitava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Nona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Décima</a:t>
            </a: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>
                <a:solidFill>
                  <a:schemeClr val="bg1"/>
                </a:solidFill>
              </a:rPr>
              <a:t>[...] palavra-chave</a:t>
            </a:r>
            <a:endParaRPr lang="pt-BR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palavra-chave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palavra-chave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65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"/>
          <p:cNvSpPr/>
          <p:nvPr/>
        </p:nvSpPr>
        <p:spPr>
          <a:xfrm>
            <a:off x="395784" y="1881122"/>
            <a:ext cx="11546007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Dar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preferência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para referências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dos últimos cinco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anos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Basear-se na melhor evidência disponível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Evitar o uso de uma quantidade muito grande de referências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XXX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ângulo 3"/>
          <p:cNvSpPr/>
          <p:nvPr/>
        </p:nvSpPr>
        <p:spPr>
          <a:xfrm>
            <a:off x="395784" y="1276916"/>
            <a:ext cx="4112716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Referências bibliográficas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22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>
            <a:spLocks noGrp="1"/>
          </p:cNvSpPr>
          <p:nvPr>
            <p:ph type="title"/>
          </p:nvPr>
        </p:nvSpPr>
        <p:spPr>
          <a:xfrm>
            <a:off x="0" y="2077540"/>
            <a:ext cx="12192000" cy="1089567"/>
          </a:xfrm>
        </p:spPr>
        <p:txBody>
          <a:bodyPr/>
          <a:lstStyle/>
          <a:p>
            <a:r>
              <a:rPr lang="pt-BR" b="1" dirty="0" smtClean="0"/>
              <a:t>NOME DA AULA</a:t>
            </a:r>
            <a:endParaRPr lang="pt-BR" dirty="0"/>
          </a:p>
        </p:txBody>
      </p:sp>
      <p:sp>
        <p:nvSpPr>
          <p:cNvPr id="4" name="Espaço Reservado para Data 1"/>
          <p:cNvSpPr txBox="1">
            <a:spLocks/>
          </p:cNvSpPr>
          <p:nvPr/>
        </p:nvSpPr>
        <p:spPr>
          <a:xfrm>
            <a:off x="0" y="3159727"/>
            <a:ext cx="12191999" cy="13784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pt-BR"/>
            </a:defPPr>
            <a:lvl1pPr marL="0" algn="ctr" defTabSz="914400" rtl="0" eaLnBrk="1" latinLnBrk="0" hangingPunct="1">
              <a:lnSpc>
                <a:spcPct val="150000"/>
              </a:lnSpc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bg1"/>
                </a:solidFill>
              </a:rPr>
              <a:t>Material de </a:t>
            </a:r>
            <a:fld id="{3EBC3814-4C5B-433D-B47B-976EDCE2647B}" type="datetime4">
              <a:rPr lang="pt-BR" smtClean="0">
                <a:solidFill>
                  <a:schemeClr val="bg1"/>
                </a:solidFill>
              </a:rPr>
              <a:t>13 de junho de 2019</a:t>
            </a:fld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Disponível em: portaldeboaspraticas.iff.fiocruz.br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Eixo: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0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06400" y="136525"/>
            <a:ext cx="11785600" cy="1325563"/>
          </a:xfrm>
        </p:spPr>
        <p:txBody>
          <a:bodyPr/>
          <a:lstStyle/>
          <a:p>
            <a:r>
              <a:rPr lang="pt-BR" i="1" dirty="0" err="1" smtClean="0">
                <a:solidFill>
                  <a:schemeClr val="bg1"/>
                </a:solidFill>
              </a:rPr>
              <a:t>Check-list</a:t>
            </a:r>
            <a:endParaRPr lang="pt-BR" i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4294967295"/>
          </p:nvPr>
        </p:nvSpPr>
        <p:spPr>
          <a:xfrm>
            <a:off x="1314624" y="1600791"/>
            <a:ext cx="10209719" cy="461954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Minha aula possui linguagem simples e de fácil entendimento por profissionais de todo o Brasil?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Minha aula passa uma mensagem clara e de grande relevância para a prática clínica?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Todas as palavras da minha aula estão em português e são de conhecimento de profissionais de todo o Brasil?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Todos os slides e informações colocadas apresentam referência bibliográfica?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Todas as informações apresentadas baseiam-se na melhor evidência?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Minha aula tem o poder de auxiliar a prática clínica?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sz="2400" dirty="0" smtClean="0">
                <a:solidFill>
                  <a:schemeClr val="bg1"/>
                </a:solidFill>
              </a:rPr>
              <a:t>Todas as fotos utilizadas possuem autorização de uso amplo?</a:t>
            </a:r>
            <a:endParaRPr lang="pt-B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5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64456" y="153535"/>
            <a:ext cx="10051143" cy="747712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O que considerar ao elaborar uma aula para o Portal?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64457" y="1306286"/>
            <a:ext cx="11350172" cy="50770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Seguir o esquema metodológico do Portal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>
                <a:solidFill>
                  <a:srgbClr val="03042A"/>
                </a:solidFill>
              </a:rPr>
              <a:t>Considerar os temais transversais do Portal ao abordar o tema da apresentação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Focar no público-alvo do eixo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>
                <a:solidFill>
                  <a:srgbClr val="03042A"/>
                </a:solidFill>
              </a:rPr>
              <a:t>Abordar o tema com simplicidade, comunicando-se com todas as regiões do Brasil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Ter como referência um total de 20 slides para a apresentação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Apresentar as referências bibliográficas em formato completo e com link ao longo dos slides, em cada local. Elas serão ajustadas posteriormente.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Adicionar legenda e referência completa em todas as imagens utilizadas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Traduzir para o Português tudo o que estiver em outra língua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Não trabalharemos com autoria de aulas, mas com o conceito de equipe responsável pelo conteúdo. Essa equipe está visível e nomeada no Portal.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solidFill>
                  <a:srgbClr val="03042A"/>
                </a:solidFill>
              </a:rPr>
              <a:t>Evitar o uso de imagens da internet. Citar a fonte de imagens de artigos e livros.</a:t>
            </a:r>
          </a:p>
        </p:txBody>
      </p:sp>
    </p:spTree>
    <p:extLst>
      <p:ext uri="{BB962C8B-B14F-4D97-AF65-F5344CB8AC3E}">
        <p14:creationId xmlns:p14="http://schemas.microsoft.com/office/powerpoint/2010/main" val="13896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33829" y="166235"/>
            <a:ext cx="10515600" cy="690109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Premissas do Portal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93485" y="1385435"/>
            <a:ext cx="11263086" cy="43513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Perspectiva do Sistema Único de Saúde;</a:t>
            </a: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Continuidade das estratégias de qualificação do cuidado desenvolvidas pelo Ministério da Saúde;</a:t>
            </a: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Prioridade para temas relevantes da área no Brasil;</a:t>
            </a: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Prioridade para práticas reconhecidas pela força de sua evidência científica;</a:t>
            </a: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Compromisso com a indissociabilidade da gestão e do cuidado e com a organização do cuidado em rede;</a:t>
            </a: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rgbClr val="03042A"/>
                </a:solidFill>
              </a:rPr>
              <a:t>Iniciativa integrada por diferentes Instituições de Ensino e Pesquisa;</a:t>
            </a:r>
          </a:p>
        </p:txBody>
      </p:sp>
    </p:spTree>
    <p:extLst>
      <p:ext uri="{BB962C8B-B14F-4D97-AF65-F5344CB8AC3E}">
        <p14:creationId xmlns:p14="http://schemas.microsoft.com/office/powerpoint/2010/main" val="8556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77371" y="249012"/>
            <a:ext cx="10515600" cy="62184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Objetivo e público-alvo do Portal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493486" y="1509485"/>
            <a:ext cx="11277600" cy="4667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03042A"/>
                </a:solidFill>
              </a:rPr>
              <a:t>OBJETIVO: disseminar </a:t>
            </a:r>
            <a:r>
              <a:rPr lang="pt-BR" dirty="0">
                <a:solidFill>
                  <a:srgbClr val="03042A"/>
                </a:solidFill>
              </a:rPr>
              <a:t>conhecimento e aprimorar </a:t>
            </a:r>
            <a:r>
              <a:rPr lang="pt-BR" dirty="0" smtClean="0">
                <a:solidFill>
                  <a:srgbClr val="03042A"/>
                </a:solidFill>
              </a:rPr>
              <a:t>a prática clínica.</a:t>
            </a:r>
          </a:p>
          <a:p>
            <a:pPr marL="0" indent="0">
              <a:buNone/>
            </a:pPr>
            <a:endParaRPr lang="pt-BR" dirty="0" smtClean="0">
              <a:solidFill>
                <a:srgbClr val="03042A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03042A"/>
                </a:solidFill>
              </a:rPr>
              <a:t>PÚBLICO-ALVO:</a:t>
            </a:r>
          </a:p>
          <a:p>
            <a:r>
              <a:rPr lang="pt-BR" dirty="0" smtClean="0">
                <a:solidFill>
                  <a:srgbClr val="03042A"/>
                </a:solidFill>
              </a:rPr>
              <a:t>Serviços do SUS, suas gerências e equipes;</a:t>
            </a:r>
          </a:p>
          <a:p>
            <a:pPr lvl="0"/>
            <a:r>
              <a:rPr lang="pt-BR" dirty="0" smtClean="0">
                <a:solidFill>
                  <a:srgbClr val="03042A"/>
                </a:solidFill>
              </a:rPr>
              <a:t>Gestores e equipe técnica de Secretarias Estaduais e Municipais;</a:t>
            </a:r>
          </a:p>
          <a:p>
            <a:pPr lvl="0"/>
            <a:r>
              <a:rPr lang="pt-BR" dirty="0" smtClean="0">
                <a:solidFill>
                  <a:srgbClr val="03042A"/>
                </a:solidFill>
              </a:rPr>
              <a:t>Gestores e equipe técnica do Ministério da Saúde.</a:t>
            </a:r>
          </a:p>
        </p:txBody>
      </p:sp>
    </p:spTree>
    <p:extLst>
      <p:ext uri="{BB962C8B-B14F-4D97-AF65-F5344CB8AC3E}">
        <p14:creationId xmlns:p14="http://schemas.microsoft.com/office/powerpoint/2010/main" val="25173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TÍTULO DA AULA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8035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Frase de efeito relacionada ao tema da aula para introduzir a mensagem principal que se deseja transmitir.</a:t>
            </a:r>
          </a:p>
        </p:txBody>
      </p:sp>
    </p:spTree>
    <p:extLst>
      <p:ext uri="{BB962C8B-B14F-4D97-AF65-F5344CB8AC3E}">
        <p14:creationId xmlns:p14="http://schemas.microsoft.com/office/powerpoint/2010/main" val="2643363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Objetivos dessa apresentação</a:t>
            </a:r>
          </a:p>
          <a:p>
            <a:pPr marL="0" indent="0">
              <a:buNone/>
            </a:pPr>
            <a:r>
              <a:rPr lang="pt-BR" sz="3200" dirty="0" smtClean="0"/>
              <a:t>Apresentar...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870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48919" y="1193127"/>
            <a:ext cx="11466091" cy="68022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Introdução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48919" y="1957975"/>
            <a:ext cx="11466091" cy="4351338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Aqui devem ser apresentados os seguintes itens:</a:t>
            </a:r>
          </a:p>
          <a:p>
            <a:pPr lvl="1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Uma frase de impacto sobre o que está sendo apresentado</a:t>
            </a:r>
          </a:p>
          <a:p>
            <a:pPr lvl="1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definição/conceito do tema</a:t>
            </a:r>
          </a:p>
          <a:p>
            <a:pPr lvl="1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 dado nacional de morbimortalidade relacionado ao tema</a:t>
            </a:r>
          </a:p>
          <a:p>
            <a:pPr marL="457200" lvl="1" indent="0">
              <a:buNone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Caso seja necessário, poderão ser utilizados dois slides, um com a frase e o dado e um somente para a definição do tema.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7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69231" y="1488741"/>
            <a:ext cx="11381873" cy="688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Desenvolvimento inicial do tema</a:t>
            </a:r>
          </a:p>
        </p:txBody>
      </p:sp>
    </p:spTree>
    <p:extLst>
      <p:ext uri="{BB962C8B-B14F-4D97-AF65-F5344CB8AC3E}">
        <p14:creationId xmlns:p14="http://schemas.microsoft.com/office/powerpoint/2010/main" val="29748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641</Words>
  <Application>Microsoft Office PowerPoint</Application>
  <PresentationFormat>Widescreen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 do Office</vt:lpstr>
      <vt:lpstr>MODELO PADRÃO PARA  ELABORAÇÃO DE APRESENTAÇÃO DE SLIDES PARA O  PORTAL DE BOAS PRÁTICAS EM SAÚDE DA MULHER, DA CRIANÇA E DO ADOLESCENTE</vt:lpstr>
      <vt:lpstr>O que considerar ao elaborar uma aula para o Portal?</vt:lpstr>
      <vt:lpstr>Premissas do Portal</vt:lpstr>
      <vt:lpstr>Objetivo e público-alvo do Portal</vt:lpstr>
      <vt:lpstr>TÍTULO DA AULA</vt:lpstr>
      <vt:lpstr>Apresentação do PowerPoint</vt:lpstr>
      <vt:lpstr>Apresentação do PowerPoint</vt:lpstr>
      <vt:lpstr>Introdução</vt:lpstr>
      <vt:lpstr>Apresentação do PowerPoint</vt:lpstr>
      <vt:lpstr>População-alvo</vt:lpstr>
      <vt:lpstr>Apresentação do PowerPoint</vt:lpstr>
      <vt:lpstr>Abordagem dos temas transversais sobre o conteúdo dessa apresentação</vt:lpstr>
      <vt:lpstr>Apresentação do PowerPoint</vt:lpstr>
      <vt:lpstr>PALAVRAS-CHAVE</vt:lpstr>
      <vt:lpstr>Apresentação do PowerPoint</vt:lpstr>
      <vt:lpstr>NOME DA AULA</vt:lpstr>
      <vt:lpstr>Check-list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CARLOS</dc:creator>
  <cp:lastModifiedBy>Lidianne LA. Albernaz</cp:lastModifiedBy>
  <cp:revision>197</cp:revision>
  <dcterms:created xsi:type="dcterms:W3CDTF">2017-06-16T21:20:13Z</dcterms:created>
  <dcterms:modified xsi:type="dcterms:W3CDTF">2019-06-13T22:36:38Z</dcterms:modified>
</cp:coreProperties>
</file>